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4"/>
  </p:sldMasterIdLst>
  <p:sldIdLst>
    <p:sldId id="256" r:id="rId5"/>
    <p:sldId id="262" r:id="rId6"/>
    <p:sldId id="263" r:id="rId7"/>
    <p:sldId id="257" r:id="rId8"/>
    <p:sldId id="258"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9"/>
    <p:restoredTop sz="94651"/>
  </p:normalViewPr>
  <p:slideViewPr>
    <p:cSldViewPr snapToGrid="0" snapToObjects="1">
      <p:cViewPr>
        <p:scale>
          <a:sx n="87" d="100"/>
          <a:sy n="87" d="100"/>
        </p:scale>
        <p:origin x="63" y="11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8B9EBBA-996F-894A-B54A-D6246ED52CEA}"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807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376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38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838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3593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1705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444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2/28/2020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85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2/28/2020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4513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9270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292019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9B482E8-6E0E-1B4F-B1FD-C69DB9E858D9}" type="datetimeFigureOut">
              <a:rPr lang="en-US" smtClean="0"/>
              <a:pPr/>
              <a:t>2/28/2020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552449"/>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F7F0-0852-B141-BA49-603D692BE8C0}"/>
              </a:ext>
            </a:extLst>
          </p:cNvPr>
          <p:cNvSpPr>
            <a:spLocks noGrp="1"/>
          </p:cNvSpPr>
          <p:nvPr>
            <p:ph type="ctrTitle"/>
          </p:nvPr>
        </p:nvSpPr>
        <p:spPr>
          <a:xfrm>
            <a:off x="810001" y="1449147"/>
            <a:ext cx="10809570" cy="2971051"/>
          </a:xfrm>
        </p:spPr>
        <p:txBody>
          <a:bodyPr>
            <a:normAutofit/>
          </a:bodyPr>
          <a:lstStyle/>
          <a:p>
            <a:r>
              <a:rPr lang="en-US" sz="6600" b="1" dirty="0"/>
              <a:t>Vaughn SPP Progress Update #3</a:t>
            </a:r>
          </a:p>
        </p:txBody>
      </p:sp>
      <p:sp>
        <p:nvSpPr>
          <p:cNvPr id="3" name="Subtitle 2">
            <a:extLst>
              <a:ext uri="{FF2B5EF4-FFF2-40B4-BE49-F238E27FC236}">
                <a16:creationId xmlns:a16="http://schemas.microsoft.com/office/drawing/2014/main" id="{2D20EEFB-128A-F742-8831-3FD22911962F}"/>
              </a:ext>
            </a:extLst>
          </p:cNvPr>
          <p:cNvSpPr>
            <a:spLocks noGrp="1"/>
          </p:cNvSpPr>
          <p:nvPr>
            <p:ph type="subTitle" idx="1"/>
          </p:nvPr>
        </p:nvSpPr>
        <p:spPr/>
        <p:txBody>
          <a:bodyPr/>
          <a:lstStyle/>
          <a:p>
            <a:r>
              <a:rPr lang="en-US" dirty="0"/>
              <a:t>February 28, 2020</a:t>
            </a:r>
          </a:p>
        </p:txBody>
      </p:sp>
    </p:spTree>
    <p:extLst>
      <p:ext uri="{BB962C8B-B14F-4D97-AF65-F5344CB8AC3E}">
        <p14:creationId xmlns:p14="http://schemas.microsoft.com/office/powerpoint/2010/main" val="174237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A43280A9-E265-46D1-8575-622906D20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6">
            <a:extLst>
              <a:ext uri="{FF2B5EF4-FFF2-40B4-BE49-F238E27FC236}">
                <a16:creationId xmlns:a16="http://schemas.microsoft.com/office/drawing/2014/main" id="{4DE20B70-4750-4280-B3AC-512C05EEF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13">
            <a:extLst>
              <a:ext uri="{FF2B5EF4-FFF2-40B4-BE49-F238E27FC236}">
                <a16:creationId xmlns:a16="http://schemas.microsoft.com/office/drawing/2014/main" id="{98D95174-B5F2-424A-8183-654A5064D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5">
            <a:extLst>
              <a:ext uri="{FF2B5EF4-FFF2-40B4-BE49-F238E27FC236}">
                <a16:creationId xmlns:a16="http://schemas.microsoft.com/office/drawing/2014/main" id="{DD368A96-A16E-42CE-842C-9166E567B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5A1D59-6BFD-42F1-A46A-23428B580B0B}"/>
              </a:ext>
            </a:extLst>
          </p:cNvPr>
          <p:cNvSpPr>
            <a:spLocks noGrp="1"/>
          </p:cNvSpPr>
          <p:nvPr>
            <p:ph type="title"/>
          </p:nvPr>
        </p:nvSpPr>
        <p:spPr>
          <a:xfrm>
            <a:off x="4542188" y="942449"/>
            <a:ext cx="6681323" cy="1470249"/>
          </a:xfrm>
        </p:spPr>
        <p:txBody>
          <a:bodyPr>
            <a:normAutofit/>
          </a:bodyPr>
          <a:lstStyle/>
          <a:p>
            <a:pPr algn="ctr"/>
            <a:r>
              <a:rPr lang="en-US" dirty="0"/>
              <a:t>Current progress of SPP - Reading</a:t>
            </a:r>
          </a:p>
        </p:txBody>
      </p:sp>
      <p:cxnSp>
        <p:nvCxnSpPr>
          <p:cNvPr id="18" name="Straight Connector 17">
            <a:extLst>
              <a:ext uri="{FF2B5EF4-FFF2-40B4-BE49-F238E27FC236}">
                <a16:creationId xmlns:a16="http://schemas.microsoft.com/office/drawing/2014/main" id="{E350D170-418B-4A22-8B98-15EF799FD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98367" y="2573573"/>
            <a:ext cx="658368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59FA362E-9486-419B-8A77-FA77E6F10CEB}"/>
              </a:ext>
            </a:extLst>
          </p:cNvPr>
          <p:cNvSpPr>
            <a:spLocks noGrp="1"/>
          </p:cNvSpPr>
          <p:nvPr>
            <p:ph idx="1"/>
          </p:nvPr>
        </p:nvSpPr>
        <p:spPr>
          <a:xfrm>
            <a:off x="4547043" y="2773885"/>
            <a:ext cx="6676469" cy="3141013"/>
          </a:xfrm>
        </p:spPr>
        <p:txBody>
          <a:bodyPr>
            <a:normAutofit/>
          </a:bodyPr>
          <a:lstStyle/>
          <a:p>
            <a:r>
              <a:rPr lang="en-US" dirty="0"/>
              <a:t>Winter 2019 MAP data indicate that 7</a:t>
            </a:r>
            <a:r>
              <a:rPr lang="en-US" baseline="30000" dirty="0"/>
              <a:t>th</a:t>
            </a:r>
            <a:r>
              <a:rPr lang="en-US" dirty="0"/>
              <a:t> grade students did not meet projected growth in reading, with 25% of students above the 60</a:t>
            </a:r>
            <a:r>
              <a:rPr lang="en-US" baseline="30000" dirty="0"/>
              <a:t>th</a:t>
            </a:r>
            <a:r>
              <a:rPr lang="en-US" dirty="0"/>
              <a:t> percentile.  </a:t>
            </a:r>
          </a:p>
          <a:p>
            <a:r>
              <a:rPr lang="en-US" dirty="0"/>
              <a:t>8</a:t>
            </a:r>
            <a:r>
              <a:rPr lang="en-US" baseline="30000" dirty="0"/>
              <a:t>th</a:t>
            </a:r>
            <a:r>
              <a:rPr lang="en-US" dirty="0"/>
              <a:t> grade students met projected growth, with 25% of students above the 60</a:t>
            </a:r>
            <a:r>
              <a:rPr lang="en-US" baseline="30000" dirty="0"/>
              <a:t>th  </a:t>
            </a:r>
            <a:r>
              <a:rPr lang="en-US" dirty="0"/>
              <a:t>percentile.  </a:t>
            </a:r>
          </a:p>
        </p:txBody>
      </p:sp>
    </p:spTree>
    <p:extLst>
      <p:ext uri="{BB962C8B-B14F-4D97-AF65-F5344CB8AC3E}">
        <p14:creationId xmlns:p14="http://schemas.microsoft.com/office/powerpoint/2010/main" val="424852844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A43280A9-E265-46D1-8575-622906D20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6">
            <a:extLst>
              <a:ext uri="{FF2B5EF4-FFF2-40B4-BE49-F238E27FC236}">
                <a16:creationId xmlns:a16="http://schemas.microsoft.com/office/drawing/2014/main" id="{4DE20B70-4750-4280-B3AC-512C05EEF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13">
            <a:extLst>
              <a:ext uri="{FF2B5EF4-FFF2-40B4-BE49-F238E27FC236}">
                <a16:creationId xmlns:a16="http://schemas.microsoft.com/office/drawing/2014/main" id="{98D95174-B5F2-424A-8183-654A5064D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5">
            <a:extLst>
              <a:ext uri="{FF2B5EF4-FFF2-40B4-BE49-F238E27FC236}">
                <a16:creationId xmlns:a16="http://schemas.microsoft.com/office/drawing/2014/main" id="{DD368A96-A16E-42CE-842C-9166E567B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5A1D59-6BFD-42F1-A46A-23428B580B0B}"/>
              </a:ext>
            </a:extLst>
          </p:cNvPr>
          <p:cNvSpPr>
            <a:spLocks noGrp="1"/>
          </p:cNvSpPr>
          <p:nvPr>
            <p:ph type="title"/>
          </p:nvPr>
        </p:nvSpPr>
        <p:spPr>
          <a:xfrm>
            <a:off x="4542188" y="942449"/>
            <a:ext cx="6681323" cy="1470249"/>
          </a:xfrm>
        </p:spPr>
        <p:txBody>
          <a:bodyPr>
            <a:normAutofit/>
          </a:bodyPr>
          <a:lstStyle/>
          <a:p>
            <a:pPr algn="ctr"/>
            <a:r>
              <a:rPr lang="en-US" dirty="0"/>
              <a:t>Current progress of SPP - MATH</a:t>
            </a:r>
          </a:p>
        </p:txBody>
      </p:sp>
      <p:cxnSp>
        <p:nvCxnSpPr>
          <p:cNvPr id="18" name="Straight Connector 17">
            <a:extLst>
              <a:ext uri="{FF2B5EF4-FFF2-40B4-BE49-F238E27FC236}">
                <a16:creationId xmlns:a16="http://schemas.microsoft.com/office/drawing/2014/main" id="{E350D170-418B-4A22-8B98-15EF799FD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98367" y="2573573"/>
            <a:ext cx="658368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59FA362E-9486-419B-8A77-FA77E6F10CEB}"/>
              </a:ext>
            </a:extLst>
          </p:cNvPr>
          <p:cNvSpPr>
            <a:spLocks noGrp="1"/>
          </p:cNvSpPr>
          <p:nvPr>
            <p:ph idx="1"/>
          </p:nvPr>
        </p:nvSpPr>
        <p:spPr>
          <a:xfrm>
            <a:off x="4547043" y="2773885"/>
            <a:ext cx="6676469" cy="3141013"/>
          </a:xfrm>
        </p:spPr>
        <p:txBody>
          <a:bodyPr>
            <a:normAutofit/>
          </a:bodyPr>
          <a:lstStyle/>
          <a:p>
            <a:r>
              <a:rPr lang="en-US" dirty="0"/>
              <a:t>7</a:t>
            </a:r>
            <a:r>
              <a:rPr lang="en-US" baseline="30000" dirty="0"/>
              <a:t>th</a:t>
            </a:r>
            <a:r>
              <a:rPr lang="en-US" dirty="0"/>
              <a:t> grade students did not projected growth in math, with 19% of students above the 60</a:t>
            </a:r>
            <a:r>
              <a:rPr lang="en-US" baseline="30000" dirty="0"/>
              <a:t>th  </a:t>
            </a:r>
            <a:r>
              <a:rPr lang="en-US" dirty="0"/>
              <a:t>percentile, and </a:t>
            </a:r>
          </a:p>
          <a:p>
            <a:r>
              <a:rPr lang="en-US" dirty="0"/>
              <a:t>8</a:t>
            </a:r>
            <a:r>
              <a:rPr lang="en-US" baseline="30000" dirty="0"/>
              <a:t>th</a:t>
            </a:r>
            <a:r>
              <a:rPr lang="en-US" dirty="0"/>
              <a:t> grade students exceeded projected growth, with 16% of students above the 60</a:t>
            </a:r>
            <a:r>
              <a:rPr lang="en-US" baseline="30000" dirty="0"/>
              <a:t>th</a:t>
            </a:r>
            <a:r>
              <a:rPr lang="en-US" dirty="0"/>
              <a:t> percentile.  </a:t>
            </a:r>
          </a:p>
        </p:txBody>
      </p:sp>
    </p:spTree>
    <p:extLst>
      <p:ext uri="{BB962C8B-B14F-4D97-AF65-F5344CB8AC3E}">
        <p14:creationId xmlns:p14="http://schemas.microsoft.com/office/powerpoint/2010/main" val="132779176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Professional Development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3446077831"/>
              </p:ext>
            </p:extLst>
          </p:nvPr>
        </p:nvGraphicFramePr>
        <p:xfrm>
          <a:off x="1023938" y="2286000"/>
          <a:ext cx="9720263" cy="4028440"/>
        </p:xfrm>
        <a:graphic>
          <a:graphicData uri="http://schemas.openxmlformats.org/drawingml/2006/table">
            <a:tbl>
              <a:tblPr firstRow="1" bandRow="1">
                <a:tableStyleId>{5C22544A-7EE6-4342-B048-85BDC9FD1C3A}</a:tableStyleId>
              </a:tblPr>
              <a:tblGrid>
                <a:gridCol w="3158636">
                  <a:extLst>
                    <a:ext uri="{9D8B030D-6E8A-4147-A177-3AD203B41FA5}">
                      <a16:colId xmlns:a16="http://schemas.microsoft.com/office/drawing/2014/main" val="546889231"/>
                    </a:ext>
                  </a:extLst>
                </a:gridCol>
                <a:gridCol w="3321539">
                  <a:extLst>
                    <a:ext uri="{9D8B030D-6E8A-4147-A177-3AD203B41FA5}">
                      <a16:colId xmlns:a16="http://schemas.microsoft.com/office/drawing/2014/main" val="2264930992"/>
                    </a:ext>
                  </a:extLst>
                </a:gridCol>
                <a:gridCol w="3240088">
                  <a:extLst>
                    <a:ext uri="{9D8B030D-6E8A-4147-A177-3AD203B41FA5}">
                      <a16:colId xmlns:a16="http://schemas.microsoft.com/office/drawing/2014/main" val="723179300"/>
                    </a:ext>
                  </a:extLst>
                </a:gridCol>
              </a:tblGrid>
              <a:tr h="370840">
                <a:tc>
                  <a:txBody>
                    <a:bodyPr/>
                    <a:lstStyle/>
                    <a:p>
                      <a:pPr algn="ctr"/>
                      <a:r>
                        <a:rPr lang="en-US" dirty="0"/>
                        <a:t>Progress</a:t>
                      </a:r>
                    </a:p>
                  </a:txBody>
                  <a:tcPr marL="84219" marR="84219"/>
                </a:tc>
                <a:tc>
                  <a:txBody>
                    <a:bodyPr/>
                    <a:lstStyle/>
                    <a:p>
                      <a:pPr algn="ctr"/>
                      <a:r>
                        <a:rPr lang="en-US" dirty="0"/>
                        <a:t>Barriers</a:t>
                      </a:r>
                    </a:p>
                  </a:txBody>
                  <a:tcPr marL="84219" marR="84219"/>
                </a:tc>
                <a:tc>
                  <a:txBody>
                    <a:bodyPr/>
                    <a:lstStyle/>
                    <a:p>
                      <a:pPr algn="ctr"/>
                      <a:r>
                        <a:rPr lang="en-US" dirty="0"/>
                        <a:t>Next Steps</a:t>
                      </a:r>
                    </a:p>
                  </a:txBody>
                  <a:tcPr marL="84219" marR="84219"/>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dirty="0"/>
                        <a:t>We have continued to conduct professional development with the whole staff on the development of Content and Language Objectives, the delivery of the International Baccalaureate Middle Years Progamme (IBMYP), use of digital tools for learning.</a:t>
                      </a:r>
                    </a:p>
                  </a:txBody>
                  <a:tcPr marL="84219" marR="84219"/>
                </a:tc>
                <a:tc>
                  <a:txBody>
                    <a:bodyPr/>
                    <a:lstStyle/>
                    <a:p>
                      <a:r>
                        <a:rPr lang="en-US" dirty="0"/>
                        <a:t>Time is our biggest barrier as we are attempting to get teachers trained in strategies to support struggling students as well as in the delivery of the International Baccalaureate and in the use of 1:1 tools for learning.  </a:t>
                      </a:r>
                    </a:p>
                  </a:txBody>
                  <a:tcPr marL="84219" marR="84219"/>
                </a:tc>
                <a:tc>
                  <a:txBody>
                    <a:bodyPr/>
                    <a:lstStyle/>
                    <a:p>
                      <a:pPr marL="285750" indent="-285750">
                        <a:buFont typeface="Arial" panose="020B0604020202020204" pitchFamily="34" charset="0"/>
                        <a:buChar char="•"/>
                      </a:pPr>
                      <a:r>
                        <a:rPr lang="en-US" dirty="0"/>
                        <a:t>Continue with our monthly prep period trainings and monthly EL, IBMYP, and tech  trainings on the first and third Wednesday of each month.</a:t>
                      </a:r>
                    </a:p>
                    <a:p>
                      <a:pPr marL="285750" indent="-285750">
                        <a:buFont typeface="Arial" panose="020B0604020202020204" pitchFamily="34" charset="0"/>
                        <a:buChar char="•"/>
                      </a:pPr>
                      <a:r>
                        <a:rPr lang="en-US" dirty="0"/>
                        <a:t>Continue to conduct regular walkthroughs to ensure application of learning by teachers. </a:t>
                      </a:r>
                    </a:p>
                    <a:p>
                      <a:pPr marL="285750" indent="-285750">
                        <a:buFont typeface="Arial" panose="020B0604020202020204" pitchFamily="34" charset="0"/>
                        <a:buChar char="•"/>
                      </a:pPr>
                      <a:r>
                        <a:rPr lang="en-US" dirty="0"/>
                        <a:t>Trainings are designed to layer in all three PD components for a seamless delivery of strategies. </a:t>
                      </a:r>
                    </a:p>
                  </a:txBody>
                  <a:tcPr marL="84219" marR="84219"/>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345608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Family Engagement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529397933"/>
              </p:ext>
            </p:extLst>
          </p:nvPr>
        </p:nvGraphicFramePr>
        <p:xfrm>
          <a:off x="828298" y="1754149"/>
          <a:ext cx="10553700" cy="4302760"/>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val="546889231"/>
                    </a:ext>
                  </a:extLst>
                </a:gridCol>
                <a:gridCol w="3517900">
                  <a:extLst>
                    <a:ext uri="{9D8B030D-6E8A-4147-A177-3AD203B41FA5}">
                      <a16:colId xmlns:a16="http://schemas.microsoft.com/office/drawing/2014/main" val="2264930992"/>
                    </a:ext>
                  </a:extLst>
                </a:gridCol>
                <a:gridCol w="3517900">
                  <a:extLst>
                    <a:ext uri="{9D8B030D-6E8A-4147-A177-3AD203B41FA5}">
                      <a16:colId xmlns:a16="http://schemas.microsoft.com/office/drawing/2014/main" val="723179300"/>
                    </a:ext>
                  </a:extLst>
                </a:gridCol>
              </a:tblGrid>
              <a:tr h="370840">
                <a:tc>
                  <a:txBody>
                    <a:bodyPr/>
                    <a:lstStyle/>
                    <a:p>
                      <a:pPr algn="ctr"/>
                      <a:r>
                        <a:rPr lang="en-US" dirty="0"/>
                        <a:t>Progress</a:t>
                      </a:r>
                    </a:p>
                  </a:txBody>
                  <a:tcPr/>
                </a:tc>
                <a:tc>
                  <a:txBody>
                    <a:bodyPr/>
                    <a:lstStyle/>
                    <a:p>
                      <a:pPr algn="ctr"/>
                      <a:r>
                        <a:rPr lang="en-US" dirty="0"/>
                        <a:t>Barriers</a:t>
                      </a:r>
                    </a:p>
                  </a:txBody>
                  <a:tcPr/>
                </a:tc>
                <a:tc>
                  <a:txBody>
                    <a:bodyPr/>
                    <a:lstStyle/>
                    <a:p>
                      <a:pPr algn="ctr"/>
                      <a:r>
                        <a:rPr lang="en-US" dirty="0"/>
                        <a:t>Next Steps</a:t>
                      </a:r>
                    </a:p>
                  </a:txBody>
                  <a:tcPr/>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sz="1600" dirty="0"/>
                        <a:t>Data event was held January 15 and was attended by approximately 25 families. </a:t>
                      </a:r>
                    </a:p>
                    <a:p>
                      <a:pPr marL="285750" indent="-285750">
                        <a:buFont typeface="Arial" panose="020B0604020202020204" pitchFamily="34" charset="0"/>
                        <a:buChar char="•"/>
                      </a:pPr>
                      <a:r>
                        <a:rPr lang="en-US" sz="1600" dirty="0"/>
                        <a:t>Monthly 2</a:t>
                      </a:r>
                      <a:r>
                        <a:rPr lang="en-US" sz="1600" baseline="30000" dirty="0"/>
                        <a:t>nd</a:t>
                      </a:r>
                      <a:r>
                        <a:rPr lang="en-US" sz="1600" dirty="0"/>
                        <a:t> cup of Coffee events continue with topics ranging from school safety to how to help students academically. </a:t>
                      </a:r>
                    </a:p>
                    <a:p>
                      <a:pPr marL="285750" indent="-285750">
                        <a:buFont typeface="Arial" panose="020B0604020202020204" pitchFamily="34" charset="0"/>
                        <a:buChar char="•"/>
                      </a:pPr>
                      <a:r>
                        <a:rPr lang="en-US" sz="1600" dirty="0"/>
                        <a:t>Band and Orchestra concerts were held December 18 and February 26 and were well attended by families</a:t>
                      </a:r>
                    </a:p>
                    <a:p>
                      <a:pPr marL="285750" indent="-285750">
                        <a:buFont typeface="Arial" panose="020B0604020202020204" pitchFamily="34" charset="0"/>
                        <a:buChar char="•"/>
                      </a:pPr>
                      <a:r>
                        <a:rPr lang="en-US" sz="1600" dirty="0"/>
                        <a:t>Home visit program continues</a:t>
                      </a:r>
                    </a:p>
                    <a:p>
                      <a:pPr marL="285750" indent="-285750">
                        <a:buFont typeface="Arial" panose="020B0604020202020204" pitchFamily="34" charset="0"/>
                        <a:buChar char="•"/>
                      </a:pPr>
                      <a:endParaRPr lang="en-US" sz="1600" dirty="0"/>
                    </a:p>
                  </a:txBody>
                  <a:tcPr/>
                </a:tc>
                <a:tc>
                  <a:txBody>
                    <a:bodyPr/>
                    <a:lstStyle/>
                    <a:p>
                      <a:pPr marL="285750" indent="-285750">
                        <a:buFont typeface="Arial" panose="020B0604020202020204" pitchFamily="34" charset="0"/>
                        <a:buChar char="•"/>
                      </a:pPr>
                      <a:r>
                        <a:rPr lang="en-US" dirty="0"/>
                        <a:t>Attendance at data night was lower than we hoped it would be.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Identifying time of day that best supports family engagement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We continue to struggle with finding teachers that can conduct home visits, as they are participating in 21</a:t>
                      </a:r>
                      <a:r>
                        <a:rPr lang="en-US" baseline="30000" dirty="0"/>
                        <a:t>st </a:t>
                      </a:r>
                      <a:r>
                        <a:rPr lang="en-US" dirty="0"/>
                        <a:t>CCLC and coaching roles after school.  </a:t>
                      </a:r>
                    </a:p>
                    <a:p>
                      <a:pPr marL="285750" indent="-285750">
                        <a:buFont typeface="Arial" panose="020B0604020202020204" pitchFamily="34" charset="0"/>
                        <a:buChar char="•"/>
                      </a:pPr>
                      <a:endParaRPr lang="en-US" dirty="0"/>
                    </a:p>
                  </a:txBody>
                  <a:tcPr/>
                </a:tc>
                <a:tc>
                  <a:txBody>
                    <a:bodyPr/>
                    <a:lstStyle/>
                    <a:p>
                      <a:pPr marL="285750" indent="-285750">
                        <a:buFont typeface="Arial" panose="020B0604020202020204" pitchFamily="34" charset="0"/>
                        <a:buChar char="•"/>
                      </a:pPr>
                      <a:r>
                        <a:rPr lang="en-US" dirty="0"/>
                        <a:t>We have scheduled IB/Vaughn informational events for incoming students on April 1, 8, 15, and 22 and have met with feeder schools to ensure attendance is encouraged. </a:t>
                      </a:r>
                    </a:p>
                    <a:p>
                      <a:pPr marL="285750" indent="-285750">
                        <a:buFont typeface="Arial" panose="020B0604020202020204" pitchFamily="34" charset="0"/>
                        <a:buChar char="•"/>
                      </a:pPr>
                      <a:r>
                        <a:rPr lang="en-US" dirty="0"/>
                        <a:t>We are working with our partner in education, Grand Sierra Resort Casino, to give parents access to our staff while at work by sending our FACE liaison and registrar to their facility for two days to help families access Infinite Campus. </a:t>
                      </a:r>
                    </a:p>
                  </a:txBody>
                  <a:tcPr/>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714616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Curriculum, Instruction, and Assessment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606643447"/>
              </p:ext>
            </p:extLst>
          </p:nvPr>
        </p:nvGraphicFramePr>
        <p:xfrm>
          <a:off x="1023938" y="2286000"/>
          <a:ext cx="9720264" cy="4028440"/>
        </p:xfrm>
        <a:graphic>
          <a:graphicData uri="http://schemas.openxmlformats.org/drawingml/2006/table">
            <a:tbl>
              <a:tblPr firstRow="1" bandRow="1">
                <a:tableStyleId>{5C22544A-7EE6-4342-B048-85BDC9FD1C3A}</a:tableStyleId>
              </a:tblPr>
              <a:tblGrid>
                <a:gridCol w="3240088">
                  <a:extLst>
                    <a:ext uri="{9D8B030D-6E8A-4147-A177-3AD203B41FA5}">
                      <a16:colId xmlns:a16="http://schemas.microsoft.com/office/drawing/2014/main" val="546889231"/>
                    </a:ext>
                  </a:extLst>
                </a:gridCol>
                <a:gridCol w="3240088">
                  <a:extLst>
                    <a:ext uri="{9D8B030D-6E8A-4147-A177-3AD203B41FA5}">
                      <a16:colId xmlns:a16="http://schemas.microsoft.com/office/drawing/2014/main" val="2264930992"/>
                    </a:ext>
                  </a:extLst>
                </a:gridCol>
                <a:gridCol w="3240088">
                  <a:extLst>
                    <a:ext uri="{9D8B030D-6E8A-4147-A177-3AD203B41FA5}">
                      <a16:colId xmlns:a16="http://schemas.microsoft.com/office/drawing/2014/main" val="723179300"/>
                    </a:ext>
                  </a:extLst>
                </a:gridCol>
              </a:tblGrid>
              <a:tr h="370840">
                <a:tc>
                  <a:txBody>
                    <a:bodyPr/>
                    <a:lstStyle/>
                    <a:p>
                      <a:pPr algn="ctr"/>
                      <a:r>
                        <a:rPr lang="en-US" dirty="0"/>
                        <a:t>Progress</a:t>
                      </a:r>
                    </a:p>
                  </a:txBody>
                  <a:tcPr marL="84219" marR="84219"/>
                </a:tc>
                <a:tc>
                  <a:txBody>
                    <a:bodyPr/>
                    <a:lstStyle/>
                    <a:p>
                      <a:pPr algn="ctr"/>
                      <a:r>
                        <a:rPr lang="en-US" dirty="0"/>
                        <a:t>Barriers</a:t>
                      </a:r>
                    </a:p>
                  </a:txBody>
                  <a:tcPr marL="84219" marR="84219"/>
                </a:tc>
                <a:tc>
                  <a:txBody>
                    <a:bodyPr/>
                    <a:lstStyle/>
                    <a:p>
                      <a:pPr algn="ctr"/>
                      <a:r>
                        <a:rPr lang="en-US" dirty="0"/>
                        <a:t>Next Steps</a:t>
                      </a:r>
                    </a:p>
                  </a:txBody>
                  <a:tcPr marL="84219" marR="84219"/>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dirty="0"/>
                        <a:t>Winter MAP data used by teachers after testing completed in Team meetings once a week.</a:t>
                      </a:r>
                    </a:p>
                    <a:p>
                      <a:pPr marL="285750" indent="-285750">
                        <a:buFont typeface="Arial" panose="020B0604020202020204" pitchFamily="34" charset="0"/>
                        <a:buChar char="•"/>
                      </a:pPr>
                      <a:r>
                        <a:rPr lang="en-US" dirty="0"/>
                        <a:t>Teams subbed out for half a day in January to discuss student academic, attendance, and behavioral data and create action plans for struggling students. </a:t>
                      </a:r>
                    </a:p>
                    <a:p>
                      <a:pPr marL="285750" indent="-285750">
                        <a:buFont typeface="Arial" panose="020B0604020202020204" pitchFamily="34" charset="0"/>
                        <a:buChar char="•"/>
                      </a:pPr>
                      <a:r>
                        <a:rPr lang="en-US" dirty="0"/>
                        <a:t>We conduct walkthroughs biweekly with the EL Department staff</a:t>
                      </a:r>
                    </a:p>
                  </a:txBody>
                  <a:tcPr marL="84219" marR="84219"/>
                </a:tc>
                <a:tc>
                  <a:txBody>
                    <a:bodyPr/>
                    <a:lstStyle/>
                    <a:p>
                      <a:pPr marL="285750" indent="-285750">
                        <a:buFont typeface="Arial" panose="020B0604020202020204" pitchFamily="34" charset="0"/>
                        <a:buChar char="•"/>
                      </a:pPr>
                      <a:r>
                        <a:rPr lang="en-US" dirty="0"/>
                        <a:t>Teachers often lose prep time to cover classes for other teaches, resulting in loss of time to meet with their teams to discuss data and staff students. </a:t>
                      </a:r>
                    </a:p>
                    <a:p>
                      <a:pPr marL="285750" indent="-285750">
                        <a:buFont typeface="Arial" panose="020B0604020202020204" pitchFamily="34" charset="0"/>
                        <a:buChar char="•"/>
                      </a:pPr>
                      <a:r>
                        <a:rPr lang="en-US" dirty="0"/>
                        <a:t>It is challenging to enroll students in 21</a:t>
                      </a:r>
                      <a:r>
                        <a:rPr lang="en-US" baseline="30000" dirty="0"/>
                        <a:t>st</a:t>
                      </a:r>
                      <a:r>
                        <a:rPr lang="en-US" dirty="0"/>
                        <a:t> CCLC due to athletics or other factors.</a:t>
                      </a:r>
                    </a:p>
                    <a:p>
                      <a:pPr marL="285750" indent="-285750">
                        <a:buFont typeface="Arial" panose="020B0604020202020204" pitchFamily="34" charset="0"/>
                        <a:buChar char="•"/>
                      </a:pPr>
                      <a:r>
                        <a:rPr lang="en-US" dirty="0"/>
                        <a:t>Standardized testing negatively impacts the time the interventionist can spend working with teachers.</a:t>
                      </a:r>
                    </a:p>
                  </a:txBody>
                  <a:tcPr marL="84219" marR="84219"/>
                </a:tc>
                <a:tc>
                  <a:txBody>
                    <a:bodyPr/>
                    <a:lstStyle/>
                    <a:p>
                      <a:pPr marL="285750" indent="-285750">
                        <a:buFont typeface="Arial" panose="020B0604020202020204" pitchFamily="34" charset="0"/>
                        <a:buChar char="•"/>
                      </a:pPr>
                      <a:r>
                        <a:rPr lang="en-US" dirty="0"/>
                        <a:t>Teachers continue to be trained on strategies derived from ELLevation and are asked to use the strategies and report back to their evaluators</a:t>
                      </a:r>
                    </a:p>
                    <a:p>
                      <a:pPr marL="285750" indent="-285750">
                        <a:buFont typeface="Arial" panose="020B0604020202020204" pitchFamily="34" charset="0"/>
                        <a:buChar char="•"/>
                      </a:pPr>
                      <a:r>
                        <a:rPr lang="en-US" dirty="0"/>
                        <a:t>Interventionist will continue to work with teachers on use of data to drive instruction.</a:t>
                      </a:r>
                    </a:p>
                  </a:txBody>
                  <a:tcPr marL="84219" marR="84219"/>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2439733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89E0A63BB0E84AB54316473DC34011" ma:contentTypeVersion="31" ma:contentTypeDescription="Create a new document." ma:contentTypeScope="" ma:versionID="1036ca9703044d059f74c4792528ee4b">
  <xsd:schema xmlns:xsd="http://www.w3.org/2001/XMLSchema" xmlns:xs="http://www.w3.org/2001/XMLSchema" xmlns:p="http://schemas.microsoft.com/office/2006/metadata/properties" xmlns:ns1="http://schemas.microsoft.com/sharepoint/v3" xmlns:ns3="dadc7a30-b6ec-44db-a9f8-5a787d5c6c2e" xmlns:ns4="61a0d04f-2e06-4689-8dca-9124186b52ba" targetNamespace="http://schemas.microsoft.com/office/2006/metadata/properties" ma:root="true" ma:fieldsID="9560e98a02c330d53b8648877979a5a6" ns1:_="" ns3:_="" ns4:_="">
    <xsd:import namespace="http://schemas.microsoft.com/sharepoint/v3"/>
    <xsd:import namespace="dadc7a30-b6ec-44db-a9f8-5a787d5c6c2e"/>
    <xsd:import namespace="61a0d04f-2e06-4689-8dca-9124186b52ba"/>
    <xsd:element name="properties">
      <xsd:complexType>
        <xsd:sequence>
          <xsd:element name="documentManagement">
            <xsd:complexType>
              <xsd:all>
                <xsd:element ref="ns3:SharedWithUsers" minOccurs="0"/>
                <xsd:element ref="ns1:IMAddress" minOccurs="0"/>
                <xsd:element ref="ns3:SharingHintHash" minOccurs="0"/>
                <xsd:element ref="ns3:SharedWithDetails" minOccurs="0"/>
                <xsd:element ref="ns3:LastSharedByTime" minOccurs="0"/>
                <xsd:element ref="ns3:LastSharedByUser"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dc7a30-b6ec-44db-a9f8-5a787d5c6c2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element name="SharedWithDetails" ma:index="11" nillable="true" ma:displayName="Shared With Details" ma:internalName="SharedWithDetails"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1a0d04f-2e06-4689-8dca-9124186b52ba" elementFormDefault="qualified">
    <xsd:import namespace="http://schemas.microsoft.com/office/2006/documentManagement/types"/>
    <xsd:import namespace="http://schemas.microsoft.com/office/infopath/2007/PartnerControls"/>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Owner" ma:index="1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7" nillable="true" ma:displayName="Default Section Names" ma:internalName="DefaultSectionNames">
      <xsd:simpleType>
        <xsd:restriction base="dms:Note">
          <xsd:maxLength value="255"/>
        </xsd:restriction>
      </xsd:simpleType>
    </xsd:element>
    <xsd:element name="Templates" ma:index="18" nillable="true" ma:displayName="Templates" ma:internalName="Templates">
      <xsd:simpleType>
        <xsd:restriction base="dms:Note">
          <xsd:maxLength value="255"/>
        </xsd:restriction>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chers" ma:index="2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4" nillable="true" ma:displayName="Invited Teachers" ma:internalName="Invited_Teachers">
      <xsd:simpleType>
        <xsd:restriction base="dms:Note">
          <xsd:maxLength value="255"/>
        </xsd:restriction>
      </xsd:simpleType>
    </xsd:element>
    <xsd:element name="Invited_Students" ma:index="25" nillable="true" ma:displayName="Invited Students" ma:internalName="Invited_Student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Teacher_Only_SectionGroup" ma:index="27" nillable="true" ma:displayName="Has Teacher Only SectionGroup" ma:internalName="Has_Teacher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MediaServiceMetadata" ma:index="29" nillable="true" ma:displayName="MediaServiceMetadata" ma:description="" ma:hidden="true" ma:internalName="MediaServiceMetadata" ma:readOnly="true">
      <xsd:simpleType>
        <xsd:restriction base="dms:Note"/>
      </xsd:simpleType>
    </xsd:element>
    <xsd:element name="MediaServiceFastMetadata" ma:index="30" nillable="true" ma:displayName="MediaServiceFastMetadata" ma:description=""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MediaServiceAutoTags" ma:internalName="MediaServiceAutoTags" ma:readOnly="true">
      <xsd:simpleType>
        <xsd:restriction base="dms:Text"/>
      </xsd:simpleType>
    </xsd:element>
    <xsd:element name="MediaServiceLocation" ma:index="33" nillable="true" ma:displayName="MediaServiceLocation" ma:internalName="MediaServiceLocation" ma:readOnly="true">
      <xsd:simpleType>
        <xsd:restriction base="dms:Text"/>
      </xsd:simpleType>
    </xsd:element>
    <xsd:element name="MediaServiceOCR" ma:index="34" nillable="true" ma:displayName="MediaServiceOCR" ma:internalName="MediaServiceOCR" ma:readOnly="true">
      <xsd:simpleType>
        <xsd:restriction base="dms:Note">
          <xsd:maxLength value="255"/>
        </xsd:restriction>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GenerationTime" ma:index="36" nillable="true" ma:displayName="MediaServiceGenerationTime" ma:hidden="true" ma:internalName="MediaServiceGenerationTime" ma:readOnly="true">
      <xsd:simpleType>
        <xsd:restriction base="dms:Text"/>
      </xsd:simpleType>
    </xsd:element>
    <xsd:element name="MediaServiceAutoKeyPoints" ma:index="37" nillable="true" ma:displayName="MediaServiceAutoKeyPoints" ma:hidden="true" ma:internalName="MediaServiceAutoKeyPoints" ma:readOnly="true">
      <xsd:simpleType>
        <xsd:restriction base="dms:Note"/>
      </xsd:simpleType>
    </xsd:element>
    <xsd:element name="MediaServiceKeyPoints" ma:index="3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ultureName xmlns="61a0d04f-2e06-4689-8dca-9124186b52ba" xsi:nil="true"/>
    <Students xmlns="61a0d04f-2e06-4689-8dca-9124186b52ba">
      <UserInfo>
        <DisplayName/>
        <AccountId xsi:nil="true"/>
        <AccountType/>
      </UserInfo>
    </Students>
    <Self_Registration_Enabled xmlns="61a0d04f-2e06-4689-8dca-9124186b52ba" xsi:nil="true"/>
    <AppVersion xmlns="61a0d04f-2e06-4689-8dca-9124186b52ba" xsi:nil="true"/>
    <Invited_Teachers xmlns="61a0d04f-2e06-4689-8dca-9124186b52ba" xsi:nil="true"/>
    <NotebookType xmlns="61a0d04f-2e06-4689-8dca-9124186b52ba" xsi:nil="true"/>
    <FolderType xmlns="61a0d04f-2e06-4689-8dca-9124186b52ba" xsi:nil="true"/>
    <Has_Teacher_Only_SectionGroup xmlns="61a0d04f-2e06-4689-8dca-9124186b52ba" xsi:nil="true"/>
    <DefaultSectionNames xmlns="61a0d04f-2e06-4689-8dca-9124186b52ba" xsi:nil="true"/>
    <IMAddress xmlns="http://schemas.microsoft.com/sharepoint/v3" xsi:nil="true"/>
    <Owner xmlns="61a0d04f-2e06-4689-8dca-9124186b52ba">
      <UserInfo>
        <DisplayName/>
        <AccountId xsi:nil="true"/>
        <AccountType/>
      </UserInfo>
    </Owner>
    <Is_Collaboration_Space_Locked xmlns="61a0d04f-2e06-4689-8dca-9124186b52ba" xsi:nil="true"/>
    <Invited_Students xmlns="61a0d04f-2e06-4689-8dca-9124186b52ba" xsi:nil="true"/>
    <Templates xmlns="61a0d04f-2e06-4689-8dca-9124186b52ba" xsi:nil="true"/>
    <Teachers xmlns="61a0d04f-2e06-4689-8dca-9124186b52ba">
      <UserInfo>
        <DisplayName/>
        <AccountId xsi:nil="true"/>
        <AccountType/>
      </UserInfo>
    </Teachers>
    <Student_Groups xmlns="61a0d04f-2e06-4689-8dca-9124186b52ba">
      <UserInfo>
        <DisplayName/>
        <AccountId xsi:nil="true"/>
        <AccountType/>
      </UserInfo>
    </Student_Groups>
  </documentManagement>
</p:properties>
</file>

<file path=customXml/itemProps1.xml><?xml version="1.0" encoding="utf-8"?>
<ds:datastoreItem xmlns:ds="http://schemas.openxmlformats.org/officeDocument/2006/customXml" ds:itemID="{F0EC5979-630B-45F2-A088-B263E4FB0C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adc7a30-b6ec-44db-a9f8-5a787d5c6c2e"/>
    <ds:schemaRef ds:uri="61a0d04f-2e06-4689-8dca-9124186b52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8F477C-24C6-4E44-89B4-77407A5A1DAD}">
  <ds:schemaRefs>
    <ds:schemaRef ds:uri="http://schemas.microsoft.com/sharepoint/v3/contenttype/forms"/>
  </ds:schemaRefs>
</ds:datastoreItem>
</file>

<file path=customXml/itemProps3.xml><?xml version="1.0" encoding="utf-8"?>
<ds:datastoreItem xmlns:ds="http://schemas.openxmlformats.org/officeDocument/2006/customXml" ds:itemID="{7E584BF3-9EEB-4BD6-8216-7A4A6F40B434}">
  <ds:schemaRefs>
    <ds:schemaRef ds:uri="http://purl.org/dc/terms/"/>
    <ds:schemaRef ds:uri="dadc7a30-b6ec-44db-a9f8-5a787d5c6c2e"/>
    <ds:schemaRef ds:uri="http://purl.org/dc/elements/1.1/"/>
    <ds:schemaRef ds:uri="61a0d04f-2e06-4689-8dca-9124186b52b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69</TotalTime>
  <Words>589</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Tw Cen MT</vt:lpstr>
      <vt:lpstr>Tw Cen MT Condensed</vt:lpstr>
      <vt:lpstr>Wingdings 3</vt:lpstr>
      <vt:lpstr>Integral</vt:lpstr>
      <vt:lpstr>Vaughn SPP Progress Update #3</vt:lpstr>
      <vt:lpstr>Current progress of SPP - Reading</vt:lpstr>
      <vt:lpstr>Current progress of SPP - MATH</vt:lpstr>
      <vt:lpstr>Professional Development</vt:lpstr>
      <vt:lpstr>Family Engagement</vt:lpstr>
      <vt:lpstr>Curriculum, Instruction, and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Vaughn SPP Progress Update #3</dc:title>
  <dc:creator>Roybal, Victoria</dc:creator>
  <cp:lastModifiedBy>Victoria Roybal</cp:lastModifiedBy>
  <cp:revision>3</cp:revision>
  <dcterms:created xsi:type="dcterms:W3CDTF">2020-02-25T19:12:23Z</dcterms:created>
  <dcterms:modified xsi:type="dcterms:W3CDTF">2020-02-28T16:26:28Z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0x0101006089E0A63BB0E84AB54316473DC34011</vt:lpwstr>
  </property>
</Properties>
</file>